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3" r:id="rId7"/>
    <p:sldId id="265" r:id="rId8"/>
    <p:sldId id="262" r:id="rId9"/>
    <p:sldId id="268" r:id="rId10"/>
    <p:sldId id="270" r:id="rId11"/>
    <p:sldId id="261" r:id="rId12"/>
    <p:sldId id="267" r:id="rId13"/>
    <p:sldId id="259" r:id="rId14"/>
    <p:sldId id="271" r:id="rId15"/>
    <p:sldId id="272" r:id="rId16"/>
    <p:sldId id="273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HSE Sans" panose="02000000000000000000" pitchFamily="50" charset="-52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D69"/>
    <a:srgbClr val="EA6621"/>
    <a:srgbClr val="249FD8"/>
    <a:srgbClr val="755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1756-8E26-47DC-9226-BF301B4BC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20B8F2-8A19-4C99-A21B-ABEB5D056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2AB36C-96CB-49F4-9C6E-0C1BFF38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87D4E9-16CE-4413-B6EF-B631F57C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BCDE8-754B-4FFC-91B3-0C45ED7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1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9FCD85-CC79-4FFA-9B94-0E1E6F2D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00BDB5-78D3-442D-8CB0-BDF6F987D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B13BC1-C348-491E-84B9-ACB3666E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B23050-A062-470D-BE41-0E9733754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F575D-06EC-42CB-B913-E4F4CB7D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128F76-F2AA-40F3-873E-35A61EC41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0C46F9-24F2-429E-9F40-33BA7B8B6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2D67F-8D62-4162-9E68-7C85B1E4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8782FD-F48F-45CC-894C-69A238D0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8DCE52-5550-414C-B938-EC69D486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76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D6777-73CE-4E2D-9B72-F9E556B0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B01157-9B46-4205-9695-AE492DF1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CBBBC-7B9E-490C-BF1A-F0C433F5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11E583-8DC0-4C80-B5F6-197B5AB1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04C865-E508-4BD0-B7D6-A91875B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4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7114B-FD3F-4477-9BDC-3A85569C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35C85-32F1-4B9A-AA73-725CCC15F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D65C7E-726D-4E4A-B004-38DE8A30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68F0-F783-48BB-AC40-28A0F1B2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844705-E10A-4785-997B-C3A32271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76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D6944-F444-4664-8DD9-06015E4F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15C9B0-2F79-4C87-9733-3984D1945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150B65-61A9-4FE7-A610-98E3343B3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479568-7295-4DF0-94F7-CE84567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883F83-0B2F-4984-BEF9-EED2706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8116B6-A54B-4B64-A458-9129F264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06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90A0D-1E7B-41F2-B069-EBF40133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BF67F-7475-42BC-8D72-94FF9C90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50137D-4BD7-47D6-9781-F21E94E3D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272967-E1D6-4752-B951-7C938052B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61C452-289F-4570-B5F9-9A3EB5D2B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1F9B55-DB6F-4086-97AA-C50C36EB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555A448-5616-44A3-A02A-77EFD348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F6C861-CAAF-45FF-8E32-69DE31DB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49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40760-0E52-4630-8B0A-44379720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C8901F-C1CF-4A1F-9A74-C9428805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C05831-6CF6-4BEB-9601-B5422BBF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561AC1-ACF8-459C-A49D-E2C176F5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4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67FB36-E17A-42F5-937D-57457380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DA700D-75A6-466D-A36C-5E06F6F1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9D14F5-078A-47FC-B1A6-B5B4A702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70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7E40E-6659-4EAA-89D4-4BBC3FBB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35DC4E-3B46-47C6-8065-C5AC5A10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0A1652-F44F-4E6B-9028-88FF379E0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364F9E-48DA-4F2B-9BA1-EAA43D9E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861694-5400-4475-9C42-072D9C9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67F53-7D35-4F8B-8261-09B79633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55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49C92-AA9E-4123-AD9E-EA1D1C7D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E490B4-E833-4A7B-AEA3-B96179C68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767B73-FF10-419A-978D-54AB85635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00A56B-B3F2-4317-8164-FC206751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75FB2-1722-4584-A704-255A119F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B3E05-14D9-4C38-AF3C-2B02DC08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27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8E3AF-1EBE-4149-90CD-58DF8A7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855D96-FEF0-4B39-A462-E1359EA7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DC827-DA07-4150-BB4F-D4F26DCE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C3557-43D1-4FEE-912D-D49CFBE0E10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963530-F64E-4D76-9A28-9432CD34A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E56964-1E4A-404C-AAD7-4DC1F7FCE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E4E4-CC83-44BA-92D9-57462933A1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6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_latenc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C9CBD-7470-4D8E-99B5-CDB466E48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2387" y="1513855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ru-RU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Латентность и другие характеристики ОП</a:t>
            </a:r>
            <a:endParaRPr lang="ru-RU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AA467-14EB-4FC3-8EA0-630D09C88EDB}"/>
              </a:ext>
            </a:extLst>
          </p:cNvPr>
          <p:cNvSpPr txBox="1"/>
          <p:nvPr/>
        </p:nvSpPr>
        <p:spPr>
          <a:xfrm>
            <a:off x="7683063" y="5087008"/>
            <a:ext cx="289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i="1" dirty="0"/>
              <a:t>Кошелева Ксения</a:t>
            </a:r>
          </a:p>
          <a:p>
            <a:pPr algn="r"/>
            <a:r>
              <a:rPr lang="ru-RU" sz="1600" i="1" dirty="0" err="1"/>
              <a:t>Перцовский</a:t>
            </a:r>
            <a:r>
              <a:rPr lang="ru-RU" sz="1600" i="1" dirty="0"/>
              <a:t> Ян</a:t>
            </a:r>
          </a:p>
          <a:p>
            <a:pPr algn="r"/>
            <a:r>
              <a:rPr lang="ru-RU" sz="1600" i="1" dirty="0"/>
              <a:t>Урусов Федор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A6A693F-7B37-4AAD-AE5B-090CF735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175837"/>
            <a:ext cx="1725618" cy="17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391441" y="639904"/>
            <a:ext cx="9835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effectLst/>
                <a:latin typeface="HSE Sans" panose="02000000000000000000" pitchFamily="50" charset="-52"/>
              </a:rPr>
              <a:t>Латентность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7907A41-98BF-45D5-8CC8-853F71ED7CCE}"/>
              </a:ext>
            </a:extLst>
          </p:cNvPr>
          <p:cNvSpPr/>
          <p:nvPr/>
        </p:nvSpPr>
        <p:spPr>
          <a:xfrm>
            <a:off x="2291250" y="2560479"/>
            <a:ext cx="7430812" cy="701565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DDR (Double Data Rate) — выполняет 2 передачи за такт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A0D8D93-6BE2-43B8-80D3-5A1F8D32A49E}"/>
              </a:ext>
            </a:extLst>
          </p:cNvPr>
          <p:cNvSpPr/>
          <p:nvPr/>
        </p:nvSpPr>
        <p:spPr>
          <a:xfrm>
            <a:off x="2291247" y="3540510"/>
            <a:ext cx="7430815" cy="701565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Задержка CAS измеряется в тактах, а не в передачах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62EFFF-BAC7-4CA0-B87F-7ADEF55408BE}"/>
              </a:ext>
            </a:extLst>
          </p:cNvPr>
          <p:cNvSpPr/>
          <p:nvPr/>
        </p:nvSpPr>
        <p:spPr>
          <a:xfrm>
            <a:off x="2291247" y="4537891"/>
            <a:ext cx="7430815" cy="701565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В DRAM конденсаторы хранят биты и требуют периодической подпитки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7246E2-26D9-43A6-87B3-EFF82518B1D5}"/>
              </a:ext>
            </a:extLst>
          </p:cNvPr>
          <p:cNvSpPr/>
          <p:nvPr/>
        </p:nvSpPr>
        <p:spPr>
          <a:xfrm>
            <a:off x="2291248" y="5535272"/>
            <a:ext cx="7430814" cy="701565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SRAM не нуждается в подзарядке, поэтому работает быстрее и стабильнее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24BD8-479D-4D75-A779-C26EA3E6DD1F}"/>
              </a:ext>
            </a:extLst>
          </p:cNvPr>
          <p:cNvSpPr txBox="1"/>
          <p:nvPr/>
        </p:nvSpPr>
        <p:spPr>
          <a:xfrm>
            <a:off x="454500" y="319632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HSE Sans" panose="02000000000000000000" pitchFamily="50" charset="-52"/>
              </a:rPr>
              <a:t>Определение и метрики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CF6F2-2C17-4A54-A0A3-0551A363D410}"/>
              </a:ext>
            </a:extLst>
          </p:cNvPr>
          <p:cNvSpPr txBox="1"/>
          <p:nvPr/>
        </p:nvSpPr>
        <p:spPr>
          <a:xfrm>
            <a:off x="454499" y="1492605"/>
            <a:ext cx="439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HSE Sans" panose="02000000000000000000" pitchFamily="50" charset="-52"/>
              </a:rPr>
              <a:t>Особенности пропускной способности</a:t>
            </a:r>
          </a:p>
        </p:txBody>
      </p:sp>
    </p:spTree>
    <p:extLst>
      <p:ext uri="{BB962C8B-B14F-4D97-AF65-F5344CB8AC3E}">
        <p14:creationId xmlns:p14="http://schemas.microsoft.com/office/powerpoint/2010/main" val="131214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790832" y="485078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HSE Sans" panose="02000000000000000000" pitchFamily="50" charset="-52"/>
              </a:rPr>
              <a:t>Bandwidth</a:t>
            </a:r>
            <a:endParaRPr lang="ru-RU" sz="1600" i="1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790832" y="923682"/>
            <a:ext cx="958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SE Sans" panose="02000000000000000000" pitchFamily="50" charset="-52"/>
              </a:rPr>
              <a:t>Пропускная способность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651CD-07AC-4914-9D02-0478BD325F82}"/>
              </a:ext>
            </a:extLst>
          </p:cNvPr>
          <p:cNvSpPr txBox="1"/>
          <p:nvPr/>
        </p:nvSpPr>
        <p:spPr>
          <a:xfrm>
            <a:off x="3026977" y="1870118"/>
            <a:ext cx="6641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объём байт, который ОЗУ может передать за единицу времени (ГБ/с)</a:t>
            </a:r>
            <a:endParaRPr lang="ru-RU" sz="1600" b="0" dirty="0">
              <a:effectLst/>
              <a:latin typeface="HSE Sans" panose="02000000000000000000" pitchFamily="50" charset="-52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B0DE6AF-C5C2-4C9C-85EC-AF7CDDD121F7}"/>
              </a:ext>
            </a:extLst>
          </p:cNvPr>
          <p:cNvSpPr/>
          <p:nvPr/>
        </p:nvSpPr>
        <p:spPr>
          <a:xfrm>
            <a:off x="939138" y="3300248"/>
            <a:ext cx="4913905" cy="2583623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Пропускная способность важна в задачах, где данные обрабатываются большими блоками, скорость вычислений определяется тем, </a:t>
            </a:r>
            <a:r>
              <a:rPr lang="ru-RU" sz="16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</a:rPr>
              <a:t>насколько быстро ОЗУ может «поставлять» новые данные и записывать результаты</a:t>
            </a:r>
            <a:endParaRPr lang="ru-RU" sz="1600" b="1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BCE1A9A1-9F65-41D6-B0E9-D27FFC0C6834}"/>
              </a:ext>
            </a:extLst>
          </p:cNvPr>
          <p:cNvSpPr/>
          <p:nvPr/>
        </p:nvSpPr>
        <p:spPr>
          <a:xfrm>
            <a:off x="6853960" y="3865885"/>
            <a:ext cx="3910683" cy="2017986"/>
          </a:xfrm>
          <a:prstGeom prst="roundRect">
            <a:avLst/>
          </a:prstGeom>
          <a:solidFill>
            <a:srgbClr val="EA6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Поэтому для таких задач </a:t>
            </a:r>
            <a:r>
              <a:rPr lang="ru-RU" sz="16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</a:rPr>
              <a:t>высокая пропускна</a:t>
            </a: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</a:rPr>
              <a:t>я способность</a:t>
            </a:r>
            <a:r>
              <a:rPr lang="ru-RU" sz="16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</a:rPr>
              <a:t> важнее 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низкой латентности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8286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391441" y="639904"/>
            <a:ext cx="9835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Пропускная способность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7907A41-98BF-45D5-8CC8-853F71ED7CCE}"/>
              </a:ext>
            </a:extLst>
          </p:cNvPr>
          <p:cNvSpPr/>
          <p:nvPr/>
        </p:nvSpPr>
        <p:spPr>
          <a:xfrm>
            <a:off x="2146656" y="2833743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Число каналов памяти (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channels)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0893F77-3F61-42E8-9403-71F7679A6B5D}"/>
              </a:ext>
            </a:extLst>
          </p:cNvPr>
          <p:cNvSpPr/>
          <p:nvPr/>
        </p:nvSpPr>
        <p:spPr>
          <a:xfrm>
            <a:off x="6059127" y="2833742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Ширина шины (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bus width)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A0D8D93-6BE2-43B8-80D3-5A1F8D32A49E}"/>
              </a:ext>
            </a:extLst>
          </p:cNvPr>
          <p:cNvSpPr/>
          <p:nvPr/>
        </p:nvSpPr>
        <p:spPr>
          <a:xfrm>
            <a:off x="2146654" y="3755957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Тактовая скорость (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data rate)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62EFFF-BAC7-4CA0-B87F-7ADEF55408BE}"/>
              </a:ext>
            </a:extLst>
          </p:cNvPr>
          <p:cNvSpPr/>
          <p:nvPr/>
        </p:nvSpPr>
        <p:spPr>
          <a:xfrm>
            <a:off x="6059127" y="3755956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Параллелизм банков и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interleaving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7246E2-26D9-43A6-87B3-EFF82518B1D5}"/>
              </a:ext>
            </a:extLst>
          </p:cNvPr>
          <p:cNvSpPr/>
          <p:nvPr/>
        </p:nvSpPr>
        <p:spPr>
          <a:xfrm>
            <a:off x="2146655" y="4678172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Размер и выравнивание блоков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24BD8-479D-4D75-A779-C26EA3E6DD1F}"/>
              </a:ext>
            </a:extLst>
          </p:cNvPr>
          <p:cNvSpPr txBox="1"/>
          <p:nvPr/>
        </p:nvSpPr>
        <p:spPr>
          <a:xfrm>
            <a:off x="454500" y="319632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SE Sans" panose="02000000000000000000" pitchFamily="50" charset="-52"/>
              </a:rPr>
              <a:t>Bandwidth</a:t>
            </a:r>
            <a:endParaRPr lang="ru-RU" sz="1600" i="1" dirty="0">
              <a:solidFill>
                <a:schemeClr val="bg1"/>
              </a:solidFill>
              <a:latin typeface="HSE Sans" panose="02000000000000000000" pitchFamily="50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CF6F2-2C17-4A54-A0A3-0551A363D410}"/>
              </a:ext>
            </a:extLst>
          </p:cNvPr>
          <p:cNvSpPr txBox="1"/>
          <p:nvPr/>
        </p:nvSpPr>
        <p:spPr>
          <a:xfrm>
            <a:off x="454499" y="1492605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bg1"/>
                </a:solidFill>
                <a:latin typeface="HSE Sans" panose="02000000000000000000" pitchFamily="50" charset="-52"/>
              </a:rPr>
              <a:t>зависит от следующих факторов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5407845-6098-4BD2-9774-9EB11A014BDF}"/>
              </a:ext>
            </a:extLst>
          </p:cNvPr>
          <p:cNvSpPr/>
          <p:nvPr/>
        </p:nvSpPr>
        <p:spPr>
          <a:xfrm>
            <a:off x="6059127" y="4678172"/>
            <a:ext cx="3685267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HBM / on-package memory</a:t>
            </a:r>
            <a:endParaRPr lang="ru-RU" sz="1600" b="1" dirty="0">
              <a:solidFill>
                <a:schemeClr val="tx1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9746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8044A-E0DF-4F5F-8B3F-B814310FB501}"/>
              </a:ext>
            </a:extLst>
          </p:cNvPr>
          <p:cNvSpPr txBox="1"/>
          <p:nvPr/>
        </p:nvSpPr>
        <p:spPr>
          <a:xfrm>
            <a:off x="790832" y="485078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HSE Sans" panose="02000000000000000000" pitchFamily="50" charset="-52"/>
              </a:rPr>
              <a:t>Bandwidth</a:t>
            </a:r>
            <a:endParaRPr lang="ru-RU" sz="1600" i="1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EC4D6-83E4-4BEB-AD6E-6AC03B4EBF4E}"/>
              </a:ext>
            </a:extLst>
          </p:cNvPr>
          <p:cNvSpPr txBox="1"/>
          <p:nvPr/>
        </p:nvSpPr>
        <p:spPr>
          <a:xfrm>
            <a:off x="790832" y="923682"/>
            <a:ext cx="958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SE Sans" panose="02000000000000000000" pitchFamily="50" charset="-52"/>
              </a:rPr>
              <a:t>Пропускная способность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F92A30-87F6-4D36-BDD9-E2DFD05DECBC}"/>
              </a:ext>
            </a:extLst>
          </p:cNvPr>
          <p:cNvSpPr/>
          <p:nvPr/>
        </p:nvSpPr>
        <p:spPr>
          <a:xfrm>
            <a:off x="6688296" y="2892396"/>
            <a:ext cx="4913906" cy="2768704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 err="1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Sustained</a:t>
            </a:r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 (практический) </a:t>
            </a:r>
            <a:endParaRPr lang="ru-RU" sz="1600" dirty="0">
              <a:solidFill>
                <a:schemeClr val="bg1">
                  <a:lumMod val="95000"/>
                </a:schemeClr>
              </a:solidFill>
              <a:latin typeface="HSE Sans" panose="02000000000000000000" pitchFamily="50" charset="-52"/>
            </a:endParaRPr>
          </a:p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меньше из-за факторов: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накладные расходы протокола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конфликты доступа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HSE Sans" panose="02000000000000000000" pitchFamily="50" charset="-52"/>
              </a:rPr>
              <a:t>обновление</a:t>
            </a:r>
            <a:endParaRPr lang="ru-RU" sz="160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несоответствия выравнивания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HSE Sans" panose="02000000000000000000" pitchFamily="50" charset="-52"/>
              </a:rPr>
              <a:t>конкуренции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 между потоками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B3AD970-6C70-4158-B1A4-AF95FA0EE006}"/>
              </a:ext>
            </a:extLst>
          </p:cNvPr>
          <p:cNvSpPr/>
          <p:nvPr/>
        </p:nvSpPr>
        <p:spPr>
          <a:xfrm>
            <a:off x="589798" y="2791548"/>
            <a:ext cx="5695390" cy="2970401"/>
          </a:xfrm>
          <a:prstGeom prst="roundRect">
            <a:avLst/>
          </a:prstGeom>
          <a:solidFill>
            <a:srgbClr val="EA6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Пиковая (теоретический максимум):</a:t>
            </a:r>
          </a:p>
          <a:p>
            <a:endParaRPr lang="ru-RU" sz="16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BW_peak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= channels * </a:t>
            </a: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bus_width_bytes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* </a:t>
            </a: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transfers_per_sec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endParaRPr lang="en-US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Channels - </a:t>
            </a: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количество каналов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bus_width_bytes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- </a:t>
            </a: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ширина шины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transfers_per_sec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- </a:t>
            </a: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количество передач данных в секунду по шине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248570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EC4D6-83E4-4BEB-AD6E-6AC03B4EBF4E}"/>
              </a:ext>
            </a:extLst>
          </p:cNvPr>
          <p:cNvSpPr txBox="1"/>
          <p:nvPr/>
        </p:nvSpPr>
        <p:spPr>
          <a:xfrm>
            <a:off x="895934" y="787047"/>
            <a:ext cx="100873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SE Sans" panose="02000000000000000000" pitchFamily="50" charset="-52"/>
              </a:rPr>
              <a:t>Другие характеристики ОП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F92A30-87F6-4D36-BDD9-E2DFD05DECBC}"/>
              </a:ext>
            </a:extLst>
          </p:cNvPr>
          <p:cNvSpPr/>
          <p:nvPr/>
        </p:nvSpPr>
        <p:spPr>
          <a:xfrm>
            <a:off x="5370786" y="2892396"/>
            <a:ext cx="6231416" cy="2768704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Параллелизм банков/каналов</a:t>
            </a:r>
          </a:p>
          <a:p>
            <a:endParaRPr lang="ru-RU" sz="1600" b="1" i="0" u="none" strike="noStrike" dirty="0">
              <a:solidFill>
                <a:srgbClr val="EA6621"/>
              </a:solidFill>
              <a:effectLst/>
              <a:latin typeface="HSE Sans" panose="02000000000000000000" pitchFamily="50" charset="-52"/>
            </a:endParaRPr>
          </a:p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Современная DRAM делится на каналы (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channels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), а внутри каждого канала есть банки (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banks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)</a:t>
            </a:r>
          </a:p>
          <a:p>
            <a:endParaRPr lang="ru-RU" sz="160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Канал - независимая 64-битная шина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Банк - внутренняя единица памяти внутри канала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B3AD970-6C70-4158-B1A4-AF95FA0EE006}"/>
              </a:ext>
            </a:extLst>
          </p:cNvPr>
          <p:cNvSpPr/>
          <p:nvPr/>
        </p:nvSpPr>
        <p:spPr>
          <a:xfrm>
            <a:off x="589798" y="2791548"/>
            <a:ext cx="4192409" cy="2970401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Тайминги </a:t>
            </a:r>
            <a:r>
              <a:rPr lang="en-US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DRAM</a:t>
            </a:r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:</a:t>
            </a:r>
          </a:p>
          <a:p>
            <a:endParaRPr lang="ru-RU" sz="16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Каждая операция имеет задержку</a:t>
            </a:r>
          </a:p>
          <a:p>
            <a:endParaRPr lang="en-US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tCL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(CAS latency)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tRCD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(Row to Column Delay)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tRP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(Row </a:t>
            </a: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Precharge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)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tRAS</a:t>
            </a:r>
            <a:r>
              <a:rPr lang="en-US" sz="1600" dirty="0">
                <a:solidFill>
                  <a:schemeClr val="bg1"/>
                </a:solidFill>
                <a:latin typeface="HSE Sans" panose="02000000000000000000" pitchFamily="50" charset="-52"/>
              </a:rPr>
              <a:t> (Row Active Time)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3701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EC4D6-83E4-4BEB-AD6E-6AC03B4EBF4E}"/>
              </a:ext>
            </a:extLst>
          </p:cNvPr>
          <p:cNvSpPr txBox="1"/>
          <p:nvPr/>
        </p:nvSpPr>
        <p:spPr>
          <a:xfrm>
            <a:off x="895934" y="787047"/>
            <a:ext cx="100873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Другие характеристики ОП</a:t>
            </a:r>
            <a:endParaRPr lang="ru-RU" sz="6000" dirty="0">
              <a:solidFill>
                <a:schemeClr val="bg1"/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F92A30-87F6-4D36-BDD9-E2DFD05DECBC}"/>
              </a:ext>
            </a:extLst>
          </p:cNvPr>
          <p:cNvSpPr/>
          <p:nvPr/>
        </p:nvSpPr>
        <p:spPr>
          <a:xfrm>
            <a:off x="5580994" y="2892396"/>
            <a:ext cx="6021208" cy="2768704"/>
          </a:xfrm>
          <a:prstGeom prst="roundRect">
            <a:avLst/>
          </a:prstGeom>
          <a:solidFill>
            <a:srgbClr val="EA6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Когерентность кэшей </a:t>
            </a:r>
            <a:r>
              <a:rPr lang="en-US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(Cache-Coherence Overhead)</a:t>
            </a:r>
            <a:endParaRPr lang="ru-RU" sz="1600" b="1" i="0" u="none" strike="noStrike" dirty="0">
              <a:solidFill>
                <a:srgbClr val="102D69"/>
              </a:solidFill>
              <a:effectLst/>
              <a:latin typeface="HSE Sans" panose="02000000000000000000" pitchFamily="50" charset="-52"/>
            </a:endParaRPr>
          </a:p>
          <a:p>
            <a:endParaRPr lang="ru-RU" sz="1600" b="1" i="0" u="none" strike="noStrike" dirty="0">
              <a:solidFill>
                <a:srgbClr val="EA6621"/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Каждый ядро имеет свой кэш → нужен протокол (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MESI, MOESI)</a:t>
            </a:r>
            <a:endParaRPr lang="ru-RU" sz="160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Запись в память → 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инвалидирование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 копий в других кэшах, что создаёт доп. трафик (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UPI, Infinity Fabric)</a:t>
            </a:r>
            <a:endParaRPr lang="ru-RU" sz="160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Больше ядер и общих данных → выше накладные расходы, рост латентности и падение пропускной способности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B3AD970-6C70-4158-B1A4-AF95FA0EE006}"/>
              </a:ext>
            </a:extLst>
          </p:cNvPr>
          <p:cNvSpPr/>
          <p:nvPr/>
        </p:nvSpPr>
        <p:spPr>
          <a:xfrm>
            <a:off x="589798" y="2791548"/>
            <a:ext cx="4423636" cy="29704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Локальность в </a:t>
            </a:r>
            <a:r>
              <a:rPr lang="en-US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row-buffer</a:t>
            </a:r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:</a:t>
            </a:r>
          </a:p>
          <a:p>
            <a:endParaRPr lang="ru-RU" sz="16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SE Sans" panose="02000000000000000000" pitchFamily="50" charset="-52"/>
              </a:rPr>
              <a:t>Row buffer = </a:t>
            </a: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кэш открытой строки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SE Sans" panose="02000000000000000000" pitchFamily="50" charset="-52"/>
              </a:rPr>
              <a:t>Row hit → </a:t>
            </a: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быстрый доступ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SE Sans" panose="02000000000000000000" pitchFamily="50" charset="-52"/>
              </a:rPr>
              <a:t>Row miss → </a:t>
            </a: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закрытие + открытие строки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SE Sans" panose="02000000000000000000" pitchFamily="50" charset="-52"/>
              </a:rPr>
              <a:t>Row hit rate = </a:t>
            </a: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доля попаданий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Линейный доступ → высокий </a:t>
            </a:r>
            <a:r>
              <a:rPr lang="en-US" sz="1600" dirty="0">
                <a:solidFill>
                  <a:schemeClr val="tx1"/>
                </a:solidFill>
                <a:latin typeface="HSE Sans" panose="02000000000000000000" pitchFamily="50" charset="-52"/>
              </a:rPr>
              <a:t>hit rate, </a:t>
            </a:r>
            <a:r>
              <a:rPr lang="ru-RU" sz="1600" dirty="0">
                <a:solidFill>
                  <a:schemeClr val="tx1"/>
                </a:solidFill>
                <a:latin typeface="HSE Sans" panose="02000000000000000000" pitchFamily="50" charset="-52"/>
              </a:rPr>
              <a:t>случайный → низкий</a:t>
            </a:r>
          </a:p>
        </p:txBody>
      </p:sp>
    </p:spTree>
    <p:extLst>
      <p:ext uri="{BB962C8B-B14F-4D97-AF65-F5344CB8AC3E}">
        <p14:creationId xmlns:p14="http://schemas.microsoft.com/office/powerpoint/2010/main" val="65170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EC4D6-83E4-4BEB-AD6E-6AC03B4EBF4E}"/>
              </a:ext>
            </a:extLst>
          </p:cNvPr>
          <p:cNvSpPr txBox="1"/>
          <p:nvPr/>
        </p:nvSpPr>
        <p:spPr>
          <a:xfrm>
            <a:off x="895934" y="787047"/>
            <a:ext cx="100873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SE Sans" panose="02000000000000000000" pitchFamily="50" charset="-52"/>
              </a:rPr>
              <a:t>Другие характеристики ОП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F92A30-87F6-4D36-BDD9-E2DFD05DECBC}"/>
              </a:ext>
            </a:extLst>
          </p:cNvPr>
          <p:cNvSpPr/>
          <p:nvPr/>
        </p:nvSpPr>
        <p:spPr>
          <a:xfrm>
            <a:off x="6642538" y="2892396"/>
            <a:ext cx="4959663" cy="2768704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 err="1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Jitter</a:t>
            </a:r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 (вариативность задержек)</a:t>
            </a:r>
          </a:p>
          <a:p>
            <a:endParaRPr lang="ru-RU" sz="16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Причины: нагрев (чаще 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refresh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), прерывания ОС, фоновые операции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Итог: задержки нестабильны, растёт 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tail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 </a:t>
            </a:r>
            <a:r>
              <a:rPr lang="ru-RU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latency</a:t>
            </a:r>
            <a:endParaRPr lang="ru-RU" sz="160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Важно для HPC и систем реального времени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B3AD970-6C70-4158-B1A4-AF95FA0EE006}"/>
              </a:ext>
            </a:extLst>
          </p:cNvPr>
          <p:cNvSpPr/>
          <p:nvPr/>
        </p:nvSpPr>
        <p:spPr>
          <a:xfrm>
            <a:off x="589798" y="2791548"/>
            <a:ext cx="5621816" cy="2970401"/>
          </a:xfrm>
          <a:prstGeom prst="roundRect">
            <a:avLst/>
          </a:prstGeom>
          <a:solidFill>
            <a:srgbClr val="EA6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Надёжность:</a:t>
            </a:r>
          </a:p>
          <a:p>
            <a:endParaRPr lang="ru-RU" sz="16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ECC: исправляет одиночные ошибки, выявляет двойные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UBER: вероятность неисправимых ошибок, критично для серверов/СК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Scrubbing</a:t>
            </a: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: фоновая проверка строк памяти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  <a:p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Без этих механизмов будут сбои, </a:t>
            </a:r>
            <a:r>
              <a:rPr lang="ru-RU" sz="1600" dirty="0" err="1">
                <a:solidFill>
                  <a:schemeClr val="bg1"/>
                </a:solidFill>
                <a:latin typeface="HSE Sans" panose="02000000000000000000" pitchFamily="50" charset="-52"/>
              </a:rPr>
              <a:t>краши</a:t>
            </a:r>
            <a:r>
              <a:rPr lang="ru-RU" sz="1600" dirty="0">
                <a:solidFill>
                  <a:schemeClr val="bg1"/>
                </a:solidFill>
                <a:latin typeface="HSE Sans" panose="02000000000000000000" pitchFamily="50" charset="-52"/>
              </a:rPr>
              <a:t>, незаметное повреждение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54614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C9CBD-7470-4D8E-99B5-CDB466E48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765" y="1524366"/>
            <a:ext cx="7672551" cy="2387600"/>
          </a:xfrm>
        </p:spPr>
        <p:txBody>
          <a:bodyPr>
            <a:noAutofit/>
          </a:bodyPr>
          <a:lstStyle/>
          <a:p>
            <a:pPr algn="l"/>
            <a:r>
              <a:rPr lang="ru-RU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Спасибо за внимание!</a:t>
            </a:r>
            <a:endParaRPr lang="ru-RU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6957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A74F24-7DC9-4334-914F-125C3C69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3000"/>
          </a:blip>
          <a:stretch>
            <a:fillRect/>
          </a:stretch>
        </p:blipFill>
        <p:spPr>
          <a:xfrm rot="19915651">
            <a:off x="616093" y="2579247"/>
            <a:ext cx="3491193" cy="3491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F9DF44-1FC2-4628-91D3-56359BB4A81F}"/>
              </a:ext>
            </a:extLst>
          </p:cNvPr>
          <p:cNvSpPr txBox="1"/>
          <p:nvPr/>
        </p:nvSpPr>
        <p:spPr>
          <a:xfrm>
            <a:off x="3756559" y="398246"/>
            <a:ext cx="2087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ru-RU" sz="600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План</a:t>
            </a:r>
            <a:endParaRPr lang="ru-RU" sz="6000" dirty="0">
              <a:effectLst/>
              <a:latin typeface="HSE Sans" panose="02000000000000000000" pitchFamily="50" charset="-52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C32C80A-F9A0-451A-A44D-9414F6DC731B}"/>
              </a:ext>
            </a:extLst>
          </p:cNvPr>
          <p:cNvSpPr/>
          <p:nvPr/>
        </p:nvSpPr>
        <p:spPr>
          <a:xfrm>
            <a:off x="3461390" y="1887380"/>
            <a:ext cx="4913906" cy="3691053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342900" indent="-342900">
              <a:buFont typeface="+mj-lt"/>
              <a:buAutoNum type="arabicPeriod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Введение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Где лежит оперативная память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Латентность: определение и метрики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Пропускная способность оперативной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Другие важные характеристики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7399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906448" y="632223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bg1"/>
                </a:solidFill>
                <a:latin typeface="HSE Sans" panose="02000000000000000000" pitchFamily="50" charset="-52"/>
              </a:rPr>
              <a:t>Введение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906448" y="1070827"/>
            <a:ext cx="272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Память</a:t>
            </a:r>
            <a:endParaRPr lang="ru-RU" sz="6000" dirty="0">
              <a:solidFill>
                <a:schemeClr val="bg1"/>
              </a:solidFill>
              <a:latin typeface="HSE Sans" panose="020000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0624B-0442-4F69-9212-E9DA9CE8BB0C}"/>
              </a:ext>
            </a:extLst>
          </p:cNvPr>
          <p:cNvSpPr txBox="1"/>
          <p:nvPr/>
        </p:nvSpPr>
        <p:spPr>
          <a:xfrm>
            <a:off x="3993544" y="1322265"/>
            <a:ext cx="4403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ключевой ресурс в современной вычислительной системе</a:t>
            </a:r>
            <a:endParaRPr lang="ru-RU" sz="1600" dirty="0">
              <a:solidFill>
                <a:schemeClr val="bg1"/>
              </a:solidFill>
              <a:latin typeface="HSE Sans" panose="02000000000000000000" pitchFamily="50" charset="-52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FDBFF12-FFFB-4DB1-9B49-78F5302EF3CE}"/>
              </a:ext>
            </a:extLst>
          </p:cNvPr>
          <p:cNvSpPr/>
          <p:nvPr/>
        </p:nvSpPr>
        <p:spPr>
          <a:xfrm>
            <a:off x="991697" y="3865885"/>
            <a:ext cx="3723426" cy="20179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Производительность процессора часто ограничивается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 </a:t>
            </a:r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скоростью получения данных из памяти</a:t>
            </a:r>
            <a:endParaRPr lang="ru-RU" sz="1600" b="1" dirty="0">
              <a:solidFill>
                <a:srgbClr val="EA6621"/>
              </a:solidFill>
              <a:latin typeface="HSE Sans" panose="02000000000000000000" pitchFamily="50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D8C7751-FC1B-4C59-9A76-72D7CA147570}"/>
              </a:ext>
            </a:extLst>
          </p:cNvPr>
          <p:cNvSpPr/>
          <p:nvPr/>
        </p:nvSpPr>
        <p:spPr>
          <a:xfrm>
            <a:off x="5965137" y="3865885"/>
            <a:ext cx="4913906" cy="2017986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Для параллельных и масштабируемых приложений поведение памяти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 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определяет </a:t>
            </a:r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масштабируемость и эффективность использования вычислительных ресурсов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5E64652-232F-4552-9082-0F11A8C6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4511">
            <a:off x="8550694" y="1040893"/>
            <a:ext cx="1884459" cy="18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391441" y="201300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HSE Sans" panose="02000000000000000000" pitchFamily="50" charset="-52"/>
              </a:rPr>
              <a:t>Где лежит оперативная память?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391438" y="639904"/>
            <a:ext cx="61463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SE Sans" panose="02000000000000000000" pitchFamily="50" charset="-52"/>
              </a:rPr>
              <a:t>Иерархия памяти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latin typeface="HSE Sans" panose="02000000000000000000" pitchFamily="50" charset="-52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7907A41-98BF-45D5-8CC8-853F71ED7CCE}"/>
              </a:ext>
            </a:extLst>
          </p:cNvPr>
          <p:cNvSpPr/>
          <p:nvPr/>
        </p:nvSpPr>
        <p:spPr>
          <a:xfrm>
            <a:off x="3577809" y="1941593"/>
            <a:ext cx="3350243" cy="701565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Регистры процессора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0893F77-3F61-42E8-9403-71F7679A6B5D}"/>
              </a:ext>
            </a:extLst>
          </p:cNvPr>
          <p:cNvSpPr/>
          <p:nvPr/>
        </p:nvSpPr>
        <p:spPr>
          <a:xfrm>
            <a:off x="3577808" y="2818751"/>
            <a:ext cx="3350243" cy="701565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Кэш 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L1, L2, L3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A0D8D93-6BE2-43B8-80D3-5A1F8D32A49E}"/>
              </a:ext>
            </a:extLst>
          </p:cNvPr>
          <p:cNvSpPr/>
          <p:nvPr/>
        </p:nvSpPr>
        <p:spPr>
          <a:xfrm>
            <a:off x="3577807" y="3695909"/>
            <a:ext cx="3350243" cy="701565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Оперативная память (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DRAM)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62EFFF-BAC7-4CA0-B87F-7ADEF55408BE}"/>
              </a:ext>
            </a:extLst>
          </p:cNvPr>
          <p:cNvSpPr/>
          <p:nvPr/>
        </p:nvSpPr>
        <p:spPr>
          <a:xfrm>
            <a:off x="3577806" y="4573068"/>
            <a:ext cx="3350243" cy="922278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Быстрая локальная память на ускорителях (HBM)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7246E2-26D9-43A6-87B3-EFF82518B1D5}"/>
              </a:ext>
            </a:extLst>
          </p:cNvPr>
          <p:cNvSpPr/>
          <p:nvPr/>
        </p:nvSpPr>
        <p:spPr>
          <a:xfrm>
            <a:off x="3577806" y="5670938"/>
            <a:ext cx="3350243" cy="701565"/>
          </a:xfrm>
          <a:prstGeom prst="roundRect">
            <a:avLst/>
          </a:prstGeom>
          <a:solidFill>
            <a:srgbClr val="24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Хранилища (</a:t>
            </a:r>
            <a:r>
              <a:rPr lang="en-US" sz="16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NVMe</a:t>
            </a:r>
            <a:r>
              <a:rPr lang="en-US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, SSD, HDD)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278C41F-C3D2-405C-BA12-1E4D28EA9307}"/>
              </a:ext>
            </a:extLst>
          </p:cNvPr>
          <p:cNvSpPr/>
          <p:nvPr/>
        </p:nvSpPr>
        <p:spPr>
          <a:xfrm>
            <a:off x="8450319" y="3016221"/>
            <a:ext cx="3350241" cy="2017986"/>
          </a:xfrm>
          <a:prstGeom prst="roundRect">
            <a:avLst/>
          </a:prstGeom>
          <a:solidFill>
            <a:srgbClr val="EA6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1" i="0" u="none" strike="noStrike" dirty="0">
                <a:solidFill>
                  <a:srgbClr val="102D69"/>
                </a:solidFill>
                <a:effectLst/>
                <a:latin typeface="HSE Sans" panose="02000000000000000000" pitchFamily="50" charset="-52"/>
              </a:rPr>
              <a:t>Основная идея:</a:t>
            </a:r>
          </a:p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HSE Sans" panose="02000000000000000000" pitchFamily="50" charset="-52"/>
              </a:rPr>
              <a:t>п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ри удалении от CPU растёт ёмкость и латентность, но падает стоимость/байт</a:t>
            </a:r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44B3B049-00DC-45F4-9136-EE841D4FD047}"/>
              </a:ext>
            </a:extLst>
          </p:cNvPr>
          <p:cNvSpPr/>
          <p:nvPr/>
        </p:nvSpPr>
        <p:spPr>
          <a:xfrm>
            <a:off x="2715797" y="1941593"/>
            <a:ext cx="693683" cy="4430910"/>
          </a:xfrm>
          <a:prstGeom prst="leftBrace">
            <a:avLst>
              <a:gd name="adj1" fmla="val 96212"/>
              <a:gd name="adj2" fmla="val 50043"/>
            </a:avLst>
          </a:prstGeom>
          <a:ln w="28575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B8C77-6257-48C5-8FE3-5E6781E68EF4}"/>
              </a:ext>
            </a:extLst>
          </p:cNvPr>
          <p:cNvSpPr txBox="1"/>
          <p:nvPr/>
        </p:nvSpPr>
        <p:spPr>
          <a:xfrm>
            <a:off x="511716" y="3695909"/>
            <a:ext cx="1987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SE Sans" panose="02000000000000000000" pitchFamily="50" charset="-52"/>
              </a:rPr>
              <a:t>Т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ипичная иерархия современных систем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68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906448" y="632223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HSE Sans" panose="02000000000000000000" pitchFamily="50" charset="-52"/>
              </a:rPr>
              <a:t>Определение и метрики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906448" y="1070826"/>
            <a:ext cx="5767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effectLst/>
                <a:latin typeface="HSE Sans" panose="02000000000000000000" pitchFamily="50" charset="-52"/>
              </a:rPr>
              <a:t>Латентность</a:t>
            </a:r>
            <a:endParaRPr lang="ru-RU" sz="6000" dirty="0">
              <a:latin typeface="HSE Sans" panose="020000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0624B-0442-4F69-9212-E9DA9CE8BB0C}"/>
              </a:ext>
            </a:extLst>
          </p:cNvPr>
          <p:cNvSpPr txBox="1"/>
          <p:nvPr/>
        </p:nvSpPr>
        <p:spPr>
          <a:xfrm>
            <a:off x="6022038" y="1322265"/>
            <a:ext cx="5263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effectLst/>
                <a:latin typeface="HSE Sans" panose="02000000000000000000" pitchFamily="50" charset="-52"/>
              </a:rPr>
              <a:t>это время между запросом данных и их получением (измеряют реже в наносекундах (</a:t>
            </a:r>
            <a:r>
              <a:rPr lang="ru-RU" sz="1600" b="0" i="0" u="none" strike="noStrike" dirty="0" err="1">
                <a:effectLst/>
                <a:latin typeface="HSE Sans" panose="02000000000000000000" pitchFamily="50" charset="-52"/>
              </a:rPr>
              <a:t>нс</a:t>
            </a:r>
            <a:r>
              <a:rPr lang="ru-RU" sz="1600" b="0" i="0" u="none" strike="noStrike" dirty="0">
                <a:effectLst/>
                <a:latin typeface="HSE Sans" panose="02000000000000000000" pitchFamily="50" charset="-52"/>
              </a:rPr>
              <a:t>), чаще в тактах процессора (</a:t>
            </a:r>
            <a:r>
              <a:rPr lang="ru-RU" sz="1600" b="0" i="0" u="none" strike="noStrike" dirty="0" err="1">
                <a:effectLst/>
                <a:latin typeface="HSE Sans" panose="02000000000000000000" pitchFamily="50" charset="-52"/>
              </a:rPr>
              <a:t>cycles</a:t>
            </a:r>
            <a:r>
              <a:rPr lang="ru-RU" sz="1600" b="0" i="0" u="none" strike="noStrike" dirty="0">
                <a:effectLst/>
                <a:latin typeface="HSE Sans" panose="02000000000000000000" pitchFamily="50" charset="-52"/>
              </a:rPr>
              <a:t>)</a:t>
            </a:r>
            <a:endParaRPr lang="ru-RU" sz="1600" dirty="0">
              <a:latin typeface="HSE Sans" panose="02000000000000000000" pitchFamily="50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D8C7751-FC1B-4C59-9A76-72D7CA147570}"/>
              </a:ext>
            </a:extLst>
          </p:cNvPr>
          <p:cNvSpPr/>
          <p:nvPr/>
        </p:nvSpPr>
        <p:spPr>
          <a:xfrm>
            <a:off x="6022038" y="3695746"/>
            <a:ext cx="4913906" cy="2017986"/>
          </a:xfrm>
          <a:prstGeom prst="round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Один и тот же модуль памяти может иметь </a:t>
            </a:r>
            <a:r>
              <a:rPr lang="ru-RU" sz="1600" b="1" i="0" u="none" strike="noStrike" dirty="0">
                <a:solidFill>
                  <a:srgbClr val="EA6621"/>
                </a:solidFill>
                <a:effectLst/>
                <a:latin typeface="HSE Sans" panose="02000000000000000000" pitchFamily="50" charset="-52"/>
              </a:rPr>
              <a:t>различную задержку </a:t>
            </a: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HSE Sans" panose="02000000000000000000" pitchFamily="50" charset="-52"/>
              </a:rPr>
              <a:t>на разных частотах</a:t>
            </a:r>
            <a:endParaRPr lang="ru-RU" sz="1600" b="1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DF9FCA4-DBF0-494E-9574-9D71DD19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/>
        </p:blipFill>
        <p:spPr bwMode="auto">
          <a:xfrm>
            <a:off x="906448" y="2813335"/>
            <a:ext cx="3027294" cy="297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7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25B18-45F2-4FB3-8B0B-27E6A3D2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5577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385824-EE09-4224-A225-594DA849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98" y="0"/>
            <a:ext cx="4645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296854" y="201300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HSE Sans" panose="02000000000000000000" pitchFamily="50" charset="-52"/>
              </a:rPr>
              <a:t>Определение и метрики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212770" y="539854"/>
            <a:ext cx="5767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effectLst/>
                <a:latin typeface="HSE Sans" panose="02000000000000000000" pitchFamily="50" charset="-52"/>
              </a:rPr>
              <a:t>Латентность</a:t>
            </a:r>
            <a:endParaRPr lang="ru-RU" sz="6000" dirty="0">
              <a:latin typeface="HSE Sans" panose="02000000000000000000" pitchFamily="50" charset="-5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1C1C6B-9F79-4209-A14C-F8104FE7B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" y="1645055"/>
            <a:ext cx="10033502" cy="48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64484-F147-44BE-ABD3-2230BF1814E9}"/>
              </a:ext>
            </a:extLst>
          </p:cNvPr>
          <p:cNvSpPr txBox="1"/>
          <p:nvPr/>
        </p:nvSpPr>
        <p:spPr>
          <a:xfrm>
            <a:off x="5055477" y="828869"/>
            <a:ext cx="7231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выходные контакты могут быть заняты независимо от задержки CAS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SE Sans" panose="02000000000000000000" pitchFamily="50" charset="-52"/>
              </a:rPr>
              <a:t>максимально пропускная способность определяется тактовой частотой</a:t>
            </a:r>
            <a:endParaRPr lang="ru-RU" sz="1600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765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6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391441" y="639904"/>
            <a:ext cx="9835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solidFill>
                  <a:schemeClr val="bg1"/>
                </a:solidFill>
                <a:effectLst/>
                <a:latin typeface="HSE Sans" panose="02000000000000000000" pitchFamily="50" charset="-52"/>
              </a:rPr>
              <a:t>Латентность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7907A41-98BF-45D5-8CC8-853F71ED7CCE}"/>
              </a:ext>
            </a:extLst>
          </p:cNvPr>
          <p:cNvSpPr/>
          <p:nvPr/>
        </p:nvSpPr>
        <p:spPr>
          <a:xfrm>
            <a:off x="1177160" y="2560479"/>
            <a:ext cx="4654764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Максимальная скорость достигается при предсказуемом доступе к данным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0893F77-3F61-42E8-9403-71F7679A6B5D}"/>
              </a:ext>
            </a:extLst>
          </p:cNvPr>
          <p:cNvSpPr/>
          <p:nvPr/>
        </p:nvSpPr>
        <p:spPr>
          <a:xfrm>
            <a:off x="6059127" y="2560478"/>
            <a:ext cx="4654764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При произвольном доступе возникают задержки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A0D8D93-6BE2-43B8-80D3-5A1F8D32A49E}"/>
              </a:ext>
            </a:extLst>
          </p:cNvPr>
          <p:cNvSpPr/>
          <p:nvPr/>
        </p:nvSpPr>
        <p:spPr>
          <a:xfrm>
            <a:off x="1177157" y="3540510"/>
            <a:ext cx="9536733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Благодаря пространственной локализации часто ограничивающим фактором остаётся только CAS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62EFFF-BAC7-4CA0-B87F-7ADEF55408BE}"/>
              </a:ext>
            </a:extLst>
          </p:cNvPr>
          <p:cNvSpPr/>
          <p:nvPr/>
        </p:nvSpPr>
        <p:spPr>
          <a:xfrm>
            <a:off x="1177157" y="4537891"/>
            <a:ext cx="9536733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CAS задаётся в тактах, поэтому для корректного сравнения задержки переводят в абсолютное время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7246E2-26D9-43A6-87B3-EFF82518B1D5}"/>
              </a:ext>
            </a:extLst>
          </p:cNvPr>
          <p:cNvSpPr/>
          <p:nvPr/>
        </p:nvSpPr>
        <p:spPr>
          <a:xfrm>
            <a:off x="1177158" y="5535272"/>
            <a:ext cx="9536732" cy="7015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ru-RU" sz="1600" b="0" i="0" u="none" strike="noStrike" dirty="0">
                <a:solidFill>
                  <a:schemeClr val="tx1"/>
                </a:solidFill>
                <a:effectLst/>
                <a:latin typeface="HSE Sans" panose="02000000000000000000" pitchFamily="50" charset="-52"/>
              </a:rPr>
              <a:t>Более высокая CAS не всегда означает медленнее: всё зависит от частоты работы модуля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24BD8-479D-4D75-A779-C26EA3E6DD1F}"/>
              </a:ext>
            </a:extLst>
          </p:cNvPr>
          <p:cNvSpPr txBox="1"/>
          <p:nvPr/>
        </p:nvSpPr>
        <p:spPr>
          <a:xfrm>
            <a:off x="454500" y="319632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bg1"/>
                </a:solidFill>
                <a:latin typeface="HSE Sans" panose="02000000000000000000" pitchFamily="50" charset="-52"/>
              </a:rPr>
              <a:t>Определение и метрики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CF6F2-2C17-4A54-A0A3-0551A363D410}"/>
              </a:ext>
            </a:extLst>
          </p:cNvPr>
          <p:cNvSpPr txBox="1"/>
          <p:nvPr/>
        </p:nvSpPr>
        <p:spPr>
          <a:xfrm>
            <a:off x="454499" y="1492605"/>
            <a:ext cx="439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bg1"/>
                </a:solidFill>
                <a:latin typeface="HSE Sans" panose="02000000000000000000" pitchFamily="50" charset="-52"/>
              </a:rPr>
              <a:t>Особенности пропускной способности</a:t>
            </a:r>
          </a:p>
        </p:txBody>
      </p:sp>
    </p:spTree>
    <p:extLst>
      <p:ext uri="{BB962C8B-B14F-4D97-AF65-F5344CB8AC3E}">
        <p14:creationId xmlns:p14="http://schemas.microsoft.com/office/powerpoint/2010/main" val="399086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4F021-FAA3-493F-B5A0-4E6E976FD7FB}"/>
              </a:ext>
            </a:extLst>
          </p:cNvPr>
          <p:cNvSpPr txBox="1"/>
          <p:nvPr/>
        </p:nvSpPr>
        <p:spPr>
          <a:xfrm>
            <a:off x="296854" y="201300"/>
            <a:ext cx="3578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HSE Sans" panose="02000000000000000000" pitchFamily="50" charset="-52"/>
              </a:rPr>
              <a:t>Определение и метрики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42367-FC56-4032-9E12-913D4C2BD6A0}"/>
              </a:ext>
            </a:extLst>
          </p:cNvPr>
          <p:cNvSpPr txBox="1"/>
          <p:nvPr/>
        </p:nvSpPr>
        <p:spPr>
          <a:xfrm>
            <a:off x="212770" y="539854"/>
            <a:ext cx="5767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0" u="none" strike="noStrike" dirty="0">
                <a:effectLst/>
                <a:latin typeface="HSE Sans" panose="02000000000000000000" pitchFamily="50" charset="-52"/>
              </a:rPr>
              <a:t>Латентность</a:t>
            </a:r>
            <a:endParaRPr lang="ru-RU" sz="6000" dirty="0">
              <a:latin typeface="HSE Sans" panose="02000000000000000000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237ABC-ACE8-4A74-8F15-03804DC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1561282"/>
            <a:ext cx="11460174" cy="446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C730-DCCF-4BBA-9F66-D7791386C0EA}"/>
              </a:ext>
            </a:extLst>
          </p:cNvPr>
          <p:cNvSpPr txBox="1"/>
          <p:nvPr/>
        </p:nvSpPr>
        <p:spPr>
          <a:xfrm flipH="1">
            <a:off x="4657922" y="6318146"/>
            <a:ext cx="2876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HSE Sans" panose="02000000000000000000" pitchFamily="50" charset="-52"/>
              </a:rPr>
              <a:t>Смотреть полную </a:t>
            </a:r>
            <a:r>
              <a:rPr lang="ru-RU" sz="1600" dirty="0">
                <a:latin typeface="HSE Sans" panose="02000000000000000000" pitchFamily="50" charset="-52"/>
                <a:hlinkClick r:id="rId3"/>
              </a:rPr>
              <a:t>таблицу</a:t>
            </a:r>
            <a:endParaRPr lang="ru-RU" sz="1600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5097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696</Words>
  <Application>Microsoft Office PowerPoint</Application>
  <PresentationFormat>Широкоэкранный</PresentationFormat>
  <Paragraphs>123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HSE Sans</vt:lpstr>
      <vt:lpstr>Arial</vt:lpstr>
      <vt:lpstr>Calibri Light</vt:lpstr>
      <vt:lpstr>Тема Office</vt:lpstr>
      <vt:lpstr>Латентность и другие характеристики ОП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Латентность и другие характеристики оперативной памяти</dc:title>
  <dc:creator>Ксения Кошелева</dc:creator>
  <cp:lastModifiedBy>Ксения Кошелева</cp:lastModifiedBy>
  <cp:revision>41</cp:revision>
  <dcterms:created xsi:type="dcterms:W3CDTF">2025-09-16T12:00:22Z</dcterms:created>
  <dcterms:modified xsi:type="dcterms:W3CDTF">2025-09-16T15:31:30Z</dcterms:modified>
</cp:coreProperties>
</file>